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272" r:id="rId5"/>
    <p:sldId id="267" r:id="rId6"/>
    <p:sldId id="260" r:id="rId7"/>
    <p:sldId id="259" r:id="rId8"/>
    <p:sldId id="261" r:id="rId9"/>
    <p:sldId id="268" r:id="rId10"/>
    <p:sldId id="262" r:id="rId11"/>
    <p:sldId id="263" r:id="rId12"/>
    <p:sldId id="264" r:id="rId13"/>
    <p:sldId id="265" r:id="rId14"/>
    <p:sldId id="266" r:id="rId15"/>
    <p:sldId id="269" r:id="rId16"/>
    <p:sldId id="271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82EB5-6C0B-CAE7-3085-76E4C07AB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735873-2586-5916-9B9D-7BE65F90F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B9A4C4-ABDC-DF2A-378E-0DDDC738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3E39B3-5234-A330-8EF2-7891E707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353463-A7FE-A919-084B-ADDB364F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448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46264-F5B4-400D-FD18-25007249A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C84B746-5139-58AB-39C8-E1FD1A624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64FBCC4-5B8C-2DDA-E45E-8BF4BAB8C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0B0D48-3887-42D3-AC1A-E60CCB64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1D4348-0544-DB6C-5F5C-589B85DA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73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C2F1896-4111-B036-BEC0-DB87AC759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69E334-0967-260D-F523-A79B2DEEC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AB34DC-0C4D-72CA-6359-0EA471C4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C19304-8132-AD4E-40D7-D62291B6A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696883-D5EA-B704-4836-8BB1B016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36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4EE2A-8EE0-6FA4-9AD6-AF80E3C05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3B90C-785E-8D45-DB0F-7C2701551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A60573-8CD2-783E-89FA-6C95BB08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AD40EB-22DB-D29F-D3AB-CE1116B36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D32CC3-B1EC-4C89-4BDB-D71DD043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07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6AFDF5-5EC2-5B35-CB8C-3E491E58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9CB5CF-5F9F-5255-BDBB-68BEEB64B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8DA00D-C7E6-2E53-8D7B-DE496E02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E267CA-89F0-D6D5-0C00-FFD0FEA6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C0F031-6BEB-50A8-76B3-B85A6C9E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784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4840C-C053-5271-8C75-21BDE7BA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28073E-4D44-BD10-34C4-B03D73E74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53582E-61F5-27C8-90D2-CDECD7CCC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25ACDE8-9E57-99DC-7FD4-5818CF49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274EA1-FEEF-4F96-55D6-C43745EA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08138A-0622-154B-B5B5-EC53EFB6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88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A15D7-CB49-56B9-4944-E070FE66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B74A30-13D3-D0DB-E069-C62FF5F9B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273BC2-3F48-2825-3E16-142765926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E946DF3-3D57-CB57-4613-68CC77924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0CEC97B-A565-4A20-BE65-721B0AEE4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4530D1-D8C1-0C0F-C4F0-FD03A066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30D949-3862-25FD-056D-9B9BA994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BC12316-DE7E-E508-63A3-72A1330B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91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39B506-265A-3E30-D72E-F597939D9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7D0B2D-9F50-574C-1EEB-43FB275B6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E281A06-FD6F-4729-EC8D-4C35551C1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6B4FA0-19B6-2283-A2BF-3009959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0367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EBD1F8-EC10-06E4-0429-5D81BC45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7E62A26-3ED2-D115-4A13-1408D2DB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E67BFF-636E-8114-1520-372CA46AC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29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39EFA-A25C-4084-AD98-16248BCE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0E1E21-B3A7-0109-9CF4-1EA19B83C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8F77AD-126B-D4CC-B49E-B00BD5D45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9785E4-0095-AC3F-B3D4-564B078F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AB5B11-F810-4CFD-A4CA-41581D165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D79E04-8231-3BDF-E3E3-B750A76D1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05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74AD3-D54D-B2FE-DF0F-4B1AF916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5D6F8AC-DF32-713A-1FDD-8D958028A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160FCC-C9E8-CA57-63E0-16A8B2AC5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5AB6E0-9A62-6A58-6177-DB6B4C06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948B4D-9AF9-6D26-7D17-89839A8E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F3E319-1CD6-CF17-FB67-67934996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07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F29DD3-79A9-0857-22C8-48D0F57F6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C39796-527F-DBDF-6AA7-DC47A1CD4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430E74-0A9B-346E-795A-EC0304E8D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76C59-2242-4AA8-9FD0-CD956A5915AB}" type="datetimeFigureOut">
              <a:rPr lang="nl-NL" smtClean="0"/>
              <a:t>7-4-2024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55649B-FF1D-13FA-3F96-BB8C3C83D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42F019-B411-E173-6478-BDF24A46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5465-68A2-4474-A961-F84385ECC1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1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.png"/><Relationship Id="rId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592617" y="227052"/>
            <a:ext cx="9152218" cy="1554493"/>
          </a:xfrm>
        </p:spPr>
        <p:txBody>
          <a:bodyPr>
            <a:noAutofit/>
          </a:bodyPr>
          <a:lstStyle/>
          <a:p>
            <a:pPr algn="r" defTabSz="1103313"/>
            <a:r>
              <a:rPr lang="nl-NL" sz="5400" b="1" dirty="0">
                <a:solidFill>
                  <a:srgbClr val="E57300"/>
                </a:solidFill>
                <a:latin typeface="+mn-lt"/>
              </a:rPr>
              <a:t>Boeren Insecten Monitoring Agrarisch Gebied (BIMAG)</a:t>
            </a:r>
            <a:endParaRPr lang="nl-NL" sz="5400" b="1" dirty="0">
              <a:latin typeface="+mj-lt"/>
            </a:endParaRP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C5EC90E-7203-5C89-187F-72D162E80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08"/>
          <a:stretch/>
        </p:blipFill>
        <p:spPr bwMode="auto">
          <a:xfrm>
            <a:off x="2574316" y="5740817"/>
            <a:ext cx="5789472" cy="9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vlinders, vlinder, ongewerveld dier, Motten en vlinders&#10;&#10;Automatisch gegenereerde beschrijving">
            <a:extLst>
              <a:ext uri="{FF2B5EF4-FFF2-40B4-BE49-F238E27FC236}">
                <a16:creationId xmlns:a16="http://schemas.microsoft.com/office/drawing/2014/main" id="{B6246EDA-0221-F3D0-F64A-1D4E313A34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357"/>
            <a:ext cx="5168726" cy="3446926"/>
          </a:xfrm>
          <a:prstGeom prst="rect">
            <a:avLst/>
          </a:prstGeom>
        </p:spPr>
      </p:pic>
      <p:pic>
        <p:nvPicPr>
          <p:cNvPr id="12" name="Afbeelding 11" descr="Afbeelding met vlinders, ongewerveld dier, Motten en vlinders, vlinder&#10;&#10;Automatisch gegenereerde beschrijving">
            <a:extLst>
              <a:ext uri="{FF2B5EF4-FFF2-40B4-BE49-F238E27FC236}">
                <a16:creationId xmlns:a16="http://schemas.microsoft.com/office/drawing/2014/main" id="{094799D8-03DC-5889-70FA-8116552762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/>
          <a:stretch/>
        </p:blipFill>
        <p:spPr>
          <a:xfrm flipH="1">
            <a:off x="7433846" y="2003357"/>
            <a:ext cx="4758154" cy="34488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6C6A901-5D40-2D43-10A0-BE84A3E3D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1055" y="2003357"/>
            <a:ext cx="4037057" cy="3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4A64BA9-C77B-FB69-64BF-AAFD7B939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0" t="7308" r="7657" b="54228"/>
          <a:stretch/>
        </p:blipFill>
        <p:spPr bwMode="auto">
          <a:xfrm>
            <a:off x="417277" y="389106"/>
            <a:ext cx="2432928" cy="22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8B90E64-FF66-46CF-751C-77F2B105A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26521" r="58516" b="46570"/>
          <a:stretch/>
        </p:blipFill>
        <p:spPr bwMode="auto">
          <a:xfrm>
            <a:off x="4208289" y="2613074"/>
            <a:ext cx="3775623" cy="35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9A57ED8-08D2-3AAA-E8CD-341E2A0DB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 t="40709" r="45495" b="34894"/>
          <a:stretch/>
        </p:blipFill>
        <p:spPr bwMode="auto">
          <a:xfrm>
            <a:off x="2850205" y="389105"/>
            <a:ext cx="2151849" cy="22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0F77DE-BC37-C349-8C37-C108940BB5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0"/>
          <a:stretch/>
        </p:blipFill>
        <p:spPr>
          <a:xfrm>
            <a:off x="417277" y="2645921"/>
            <a:ext cx="3822977" cy="3472777"/>
          </a:xfrm>
          <a:prstGeom prst="rect">
            <a:avLst/>
          </a:prstGeom>
          <a:ln>
            <a:noFill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ED3FF89-E9A6-3C18-965A-EA85764C6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5" t="16312" r="47291" b="52340"/>
          <a:stretch/>
        </p:blipFill>
        <p:spPr bwMode="auto">
          <a:xfrm>
            <a:off x="5002054" y="389104"/>
            <a:ext cx="2981858" cy="22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ongewerveld dier, vlinder, Motten en vlinders, vlinders&#10;&#10;Automatisch gegenereerde beschrijving">
            <a:extLst>
              <a:ext uri="{FF2B5EF4-FFF2-40B4-BE49-F238E27FC236}">
                <a16:creationId xmlns:a16="http://schemas.microsoft.com/office/drawing/2014/main" id="{6216BD47-0277-FFAA-8ED2-519799C1BD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4" r="4550"/>
          <a:stretch/>
        </p:blipFill>
        <p:spPr>
          <a:xfrm>
            <a:off x="7983523" y="389104"/>
            <a:ext cx="3793783" cy="2918300"/>
          </a:xfrm>
          <a:prstGeom prst="rect">
            <a:avLst/>
          </a:prstGeom>
        </p:spPr>
      </p:pic>
      <p:pic>
        <p:nvPicPr>
          <p:cNvPr id="12" name="Afbeelding 11" descr="Afbeelding met Motten en vlinders, vlinder, vlinders, geleedpotige&#10;&#10;Automatisch gegenereerde beschrijving">
            <a:extLst>
              <a:ext uri="{FF2B5EF4-FFF2-40B4-BE49-F238E27FC236}">
                <a16:creationId xmlns:a16="http://schemas.microsoft.com/office/drawing/2014/main" id="{2B27B0BF-73BC-8277-87B5-E6D0228769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4559"/>
          <a:stretch/>
        </p:blipFill>
        <p:spPr>
          <a:xfrm>
            <a:off x="7983523" y="3307404"/>
            <a:ext cx="3795241" cy="2811294"/>
          </a:xfrm>
          <a:prstGeom prst="rect">
            <a:avLst/>
          </a:prstGeom>
        </p:spPr>
      </p:pic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5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8E66D09-0C3C-8837-C038-6A4FC178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85" y="573197"/>
            <a:ext cx="9314387" cy="5589897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193638-4A18-B960-916F-3CF800A7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3" y="1116129"/>
            <a:ext cx="10783234" cy="4625741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3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C24ECC5-E227-DF69-45AD-42E03F81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4" y="1135181"/>
            <a:ext cx="10760372" cy="4587638"/>
          </a:xfrm>
          <a:prstGeom prst="rect">
            <a:avLst/>
          </a:prstGeom>
        </p:spPr>
      </p:pic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68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7" name="Afbeelding 6" descr="Afbeelding met vlinder, ongewerveld dier, buitenshuis, Motten en vlinders&#10;&#10;Automatisch gegenereerde beschrijving">
            <a:extLst>
              <a:ext uri="{FF2B5EF4-FFF2-40B4-BE49-F238E27FC236}">
                <a16:creationId xmlns:a16="http://schemas.microsoft.com/office/drawing/2014/main" id="{0F8BC127-37C1-B5DF-A5A1-AED1DC8BA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b="10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F0142A4-73C7-DC84-0D33-7E66C88F7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6968" y="402128"/>
            <a:ext cx="9152218" cy="947324"/>
          </a:xfrm>
        </p:spPr>
        <p:txBody>
          <a:bodyPr>
            <a:noAutofit/>
          </a:bodyPr>
          <a:lstStyle/>
          <a:p>
            <a:pPr algn="r" defTabSz="1103313"/>
            <a:r>
              <a:rPr lang="nl-NL" sz="5400" b="1" dirty="0">
                <a:solidFill>
                  <a:srgbClr val="E57300"/>
                </a:solidFill>
                <a:latin typeface="+mn-lt"/>
              </a:rPr>
              <a:t>Motivatie van de boeren?</a:t>
            </a:r>
          </a:p>
        </p:txBody>
      </p:sp>
    </p:spTree>
    <p:extLst>
      <p:ext uri="{BB962C8B-B14F-4D97-AF65-F5344CB8AC3E}">
        <p14:creationId xmlns:p14="http://schemas.microsoft.com/office/powerpoint/2010/main" val="1965466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41B2802-1C17-1251-62D5-3E0EDF2CCE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ongewerveld dier, vlinders, vlinder, geleedpotige&#10;&#10;Automatisch gegenereerde beschrijving">
            <a:extLst>
              <a:ext uri="{FF2B5EF4-FFF2-40B4-BE49-F238E27FC236}">
                <a16:creationId xmlns:a16="http://schemas.microsoft.com/office/drawing/2014/main" id="{410E00ED-CA86-A129-779C-BD26610051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7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ngewerveld dier, insect, vlinders, ongedierte&#10;&#10;Automatisch gegenereerde beschrijving">
            <a:extLst>
              <a:ext uri="{FF2B5EF4-FFF2-40B4-BE49-F238E27FC236}">
                <a16:creationId xmlns:a16="http://schemas.microsoft.com/office/drawing/2014/main" id="{D170C08F-DF6C-6159-0398-3560AAFBB7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5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C267093-5BFB-C358-F7E5-9DF02FB97C20}"/>
              </a:ext>
            </a:extLst>
          </p:cNvPr>
          <p:cNvSpPr txBox="1">
            <a:spLocks/>
          </p:cNvSpPr>
          <p:nvPr/>
        </p:nvSpPr>
        <p:spPr>
          <a:xfrm>
            <a:off x="1068264" y="1004299"/>
            <a:ext cx="9572863" cy="4563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Samenwerking De Vlinderstichting, LTO-Noord en </a:t>
            </a:r>
            <a:r>
              <a:rPr lang="nl-NL" dirty="0" err="1"/>
              <a:t>BoerenNatuur</a:t>
            </a:r>
            <a:endParaRPr lang="nl-NL" dirty="0"/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Samen met Ministerie van LNV en CBS</a:t>
            </a:r>
            <a:endParaRPr lang="nl-NL" dirty="0">
              <a:ea typeface="Calibri"/>
              <a:cs typeface="Calibri"/>
            </a:endParaRP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Onderdeel Landelijk Meetprogramma Nachtvlinders (NEM)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Boeren tellen dag- en nachtvlinders</a:t>
            </a:r>
          </a:p>
          <a:p>
            <a:pPr algn="l"/>
            <a:endParaRPr lang="nl-NL" dirty="0"/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Pilot in 2019 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Uitrol naar 100 deelnemers in 2022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150 deelnemers per jaar 2023-2028?</a:t>
            </a:r>
          </a:p>
          <a:p>
            <a:pPr marL="361950" indent="-361950" algn="l">
              <a:buFont typeface="Wingdings" panose="05000000000000000000" pitchFamily="2" charset="2"/>
              <a:buChar char="§"/>
            </a:pPr>
            <a:r>
              <a:rPr lang="nl-NL" dirty="0"/>
              <a:t>2023 </a:t>
            </a:r>
            <a:r>
              <a:rPr lang="nl-NL" dirty="0">
                <a:sym typeface="Wingdings" panose="05000000000000000000" pitchFamily="2" charset="2"/>
              </a:rPr>
              <a:t> 180+ deelnemers!</a:t>
            </a:r>
            <a:endParaRPr lang="nl-NL" dirty="0"/>
          </a:p>
        </p:txBody>
      </p:sp>
      <p:pic>
        <p:nvPicPr>
          <p:cNvPr id="15" name="Afbeelding 14" descr="Afbeelding met insect, Motten en vlinders, vlinders, Bestuiver&#10;&#10;Automatisch gegenereerde beschrijving">
            <a:extLst>
              <a:ext uri="{FF2B5EF4-FFF2-40B4-BE49-F238E27FC236}">
                <a16:creationId xmlns:a16="http://schemas.microsoft.com/office/drawing/2014/main" id="{66E89399-3F6D-4B38-A988-8EB56885C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035" y="2772810"/>
            <a:ext cx="4920929" cy="32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3" name="Afbeelding 2" descr="Afbeelding met Motten en vlinders, insect, vlinders, ongewerveld dier&#10;&#10;Automatisch gegenereerde beschrijving">
            <a:extLst>
              <a:ext uri="{FF2B5EF4-FFF2-40B4-BE49-F238E27FC236}">
                <a16:creationId xmlns:a16="http://schemas.microsoft.com/office/drawing/2014/main" id="{034D5AC7-CD18-F246-25FB-B618B9524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" b="109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F0142A4-73C7-DC84-0D33-7E66C88F7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4319" y="1004299"/>
            <a:ext cx="9152218" cy="947324"/>
          </a:xfrm>
        </p:spPr>
        <p:txBody>
          <a:bodyPr>
            <a:noAutofit/>
          </a:bodyPr>
          <a:lstStyle/>
          <a:p>
            <a:pPr algn="r" defTabSz="1103313"/>
            <a:r>
              <a:rPr lang="nl-NL" sz="5400" b="1" dirty="0">
                <a:solidFill>
                  <a:schemeClr val="bg1"/>
                </a:solidFill>
                <a:latin typeface="+mn-lt"/>
              </a:rPr>
              <a:t>Data van (nacht)vlinders in agrarisch gebied</a:t>
            </a:r>
          </a:p>
        </p:txBody>
      </p:sp>
    </p:spTree>
    <p:extLst>
      <p:ext uri="{BB962C8B-B14F-4D97-AF65-F5344CB8AC3E}">
        <p14:creationId xmlns:p14="http://schemas.microsoft.com/office/powerpoint/2010/main" val="259566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AF813AF-1C71-4F77-6654-FC1200671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1" b="93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F0142A4-73C7-DC84-0D33-7E66C88F7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41955" y="4525410"/>
            <a:ext cx="9152218" cy="947324"/>
          </a:xfrm>
        </p:spPr>
        <p:txBody>
          <a:bodyPr>
            <a:noAutofit/>
          </a:bodyPr>
          <a:lstStyle/>
          <a:p>
            <a:pPr algn="r" defTabSz="1103313"/>
            <a:r>
              <a:rPr lang="nl-NL" sz="5400" b="1" dirty="0">
                <a:solidFill>
                  <a:schemeClr val="bg1"/>
                </a:solidFill>
                <a:latin typeface="+mn-lt"/>
              </a:rPr>
              <a:t>LedEmmer</a:t>
            </a:r>
          </a:p>
        </p:txBody>
      </p:sp>
    </p:spTree>
    <p:extLst>
      <p:ext uri="{BB962C8B-B14F-4D97-AF65-F5344CB8AC3E}">
        <p14:creationId xmlns:p14="http://schemas.microsoft.com/office/powerpoint/2010/main" val="50967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3F5DBB-D8D6-E957-A184-914FBC09B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06" y="390733"/>
            <a:ext cx="8817264" cy="292641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85CF6C-AAFC-9AE5-8201-2E0C8070E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471" y="3317152"/>
            <a:ext cx="6856614" cy="3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47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A5E60F4-8733-5CA9-7339-E5BFA233A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508" y="606895"/>
            <a:ext cx="9154711" cy="54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85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pic>
        <p:nvPicPr>
          <p:cNvPr id="4" name="Afbeelding 3" descr="Afbeelding met schermopname, ontwerp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F4CD5A4-CA08-7DA4-230A-4FF15F2DC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38" y="71720"/>
            <a:ext cx="2307832" cy="138994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961C9C5-6639-1350-FAE8-4A245B213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898" y="1004299"/>
            <a:ext cx="9307519" cy="48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7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DF4F54A-0BF3-002F-9BA2-CE4FFD20C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336215"/>
              </p:ext>
            </p:extLst>
          </p:nvPr>
        </p:nvGraphicFramePr>
        <p:xfrm>
          <a:off x="596467" y="1521591"/>
          <a:ext cx="7696940" cy="3874255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97466">
                  <a:extLst>
                    <a:ext uri="{9D8B030D-6E8A-4147-A177-3AD203B41FA5}">
                      <a16:colId xmlns:a16="http://schemas.microsoft.com/office/drawing/2014/main" val="1466998589"/>
                    </a:ext>
                  </a:extLst>
                </a:gridCol>
                <a:gridCol w="2045080">
                  <a:extLst>
                    <a:ext uri="{9D8B030D-6E8A-4147-A177-3AD203B41FA5}">
                      <a16:colId xmlns:a16="http://schemas.microsoft.com/office/drawing/2014/main" val="2518494325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131835678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3273925182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4219542570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2132203671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2723487613"/>
                    </a:ext>
                  </a:extLst>
                </a:gridCol>
                <a:gridCol w="892399">
                  <a:extLst>
                    <a:ext uri="{9D8B030D-6E8A-4147-A177-3AD203B41FA5}">
                      <a16:colId xmlns:a16="http://schemas.microsoft.com/office/drawing/2014/main" val="954583924"/>
                    </a:ext>
                  </a:extLst>
                </a:gridCol>
              </a:tblGrid>
              <a:tr h="352205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soort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2022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2021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2020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2019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totaal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83720719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gewone grasuil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1839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1820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1287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1287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1119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7352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29707750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huismoeder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1809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750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698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550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371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4178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6886881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zwarte-c-uil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1216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1725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651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367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273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4232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7289954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>
                          <a:solidFill>
                            <a:srgbClr val="000000"/>
                          </a:solidFill>
                          <a:effectLst/>
                        </a:rPr>
                        <a:t>gewone worteluil</a:t>
                      </a:r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1100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478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245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2013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44597267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gewone breedvleugeluil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1077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2377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792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212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4511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11871807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vierkantvlekuil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952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514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354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2208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414673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bleke grasuil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945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312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127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115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1580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62370136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witte tijger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793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925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253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68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2041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89152178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zuidelijke stofuil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589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44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42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771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7189402"/>
                  </a:ext>
                </a:extLst>
              </a:tr>
              <a:tr h="352205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maansikkeluil</a:t>
                      </a:r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539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257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92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460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480</a:t>
                      </a:r>
                      <a:endParaRPr lang="nl-NL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1828</a:t>
                      </a:r>
                      <a:endParaRPr lang="nl-NL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5385485"/>
                  </a:ext>
                </a:extLst>
              </a:tr>
            </a:tbl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85BB84D7-1BF1-5BCA-D4EC-13D89255B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38939" y="286491"/>
            <a:ext cx="9152218" cy="947324"/>
          </a:xfrm>
        </p:spPr>
        <p:txBody>
          <a:bodyPr>
            <a:noAutofit/>
          </a:bodyPr>
          <a:lstStyle/>
          <a:p>
            <a:pPr algn="r" defTabSz="1103313"/>
            <a:r>
              <a:rPr lang="nl-NL" sz="5400" b="1" dirty="0">
                <a:solidFill>
                  <a:srgbClr val="E57300"/>
                </a:solidFill>
                <a:latin typeface="+mn-lt"/>
              </a:rPr>
              <a:t>Top-10 nachtvlinders</a:t>
            </a:r>
            <a:endParaRPr lang="nl-NL" sz="5400" b="1" dirty="0">
              <a:latin typeface="+mj-lt"/>
            </a:endParaRPr>
          </a:p>
        </p:txBody>
      </p:sp>
      <p:pic>
        <p:nvPicPr>
          <p:cNvPr id="6" name="Picture 10" descr="A moth on a leaf&#10;&#10;Description automatically generated">
            <a:extLst>
              <a:ext uri="{FF2B5EF4-FFF2-40B4-BE49-F238E27FC236}">
                <a16:creationId xmlns:a16="http://schemas.microsoft.com/office/drawing/2014/main" id="{332C4FCC-88CA-C3CC-E9C7-105E34C34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0325" y="90"/>
            <a:ext cx="3401675" cy="226873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EE2EDA-9CAF-879A-9B90-5DF52C00F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92"/>
          <a:stretch/>
        </p:blipFill>
        <p:spPr>
          <a:xfrm flipH="1">
            <a:off x="8784559" y="2262281"/>
            <a:ext cx="3407640" cy="235663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FE579BC-0375-C2BB-7E75-8B2081D81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400" y="1816238"/>
            <a:ext cx="364658" cy="46461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AC22562-2F09-CD78-5011-B37150A7A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557" y="4135740"/>
            <a:ext cx="357254" cy="4720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B2CDB9-105E-8FFA-60DB-394B7C42F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8400" y="4613241"/>
            <a:ext cx="3407640" cy="225679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AF2E5C8-0FC2-4BD8-6B4C-148483594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110" y="6386906"/>
            <a:ext cx="346148" cy="4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4061882" y="2772810"/>
            <a:ext cx="6102390" cy="1752600"/>
          </a:xfrm>
        </p:spPr>
        <p:txBody>
          <a:bodyPr>
            <a:normAutofit/>
          </a:bodyPr>
          <a:lstStyle/>
          <a:p>
            <a:pPr algn="r">
              <a:lnSpc>
                <a:spcPts val="3600"/>
              </a:lnSpc>
            </a:pPr>
            <a:r>
              <a:rPr lang="nl-NL" b="1" dirty="0">
                <a:solidFill>
                  <a:schemeClr val="bg1"/>
                </a:solidFill>
              </a:rPr>
              <a:t>Door Rik Wever</a:t>
            </a:r>
          </a:p>
        </p:txBody>
      </p:sp>
      <p:pic>
        <p:nvPicPr>
          <p:cNvPr id="10" name="Afbeelding 9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347029EF-E552-0E63-6B0F-21CF3CE58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  <p:pic>
        <p:nvPicPr>
          <p:cNvPr id="13" name="Afbeelding 12" descr="Afbeelding met creativiteit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6313CED4-CBE9-78F2-0905-806CC0CC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17" y="291570"/>
            <a:ext cx="1747337" cy="142545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5BB84D7-1BF1-5BCA-D4EC-13D89255B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38939" y="286491"/>
            <a:ext cx="9152218" cy="947324"/>
          </a:xfrm>
        </p:spPr>
        <p:txBody>
          <a:bodyPr>
            <a:noAutofit/>
          </a:bodyPr>
          <a:lstStyle/>
          <a:p>
            <a:pPr algn="r" defTabSz="1103313"/>
            <a:r>
              <a:rPr lang="nl-NL" sz="5400" b="1" dirty="0">
                <a:solidFill>
                  <a:srgbClr val="E57300"/>
                </a:solidFill>
                <a:latin typeface="+mn-lt"/>
              </a:rPr>
              <a:t>Top-10 dagvlinders</a:t>
            </a:r>
            <a:endParaRPr lang="nl-NL" sz="54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44691-3AAB-CFD4-AF98-6793ECBBD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7" b="15099"/>
          <a:stretch/>
        </p:blipFill>
        <p:spPr bwMode="auto">
          <a:xfrm>
            <a:off x="9021569" y="2590126"/>
            <a:ext cx="3170431" cy="238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7B88927-125A-FD89-1886-98FB2AC112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12" r="14315"/>
          <a:stretch/>
        </p:blipFill>
        <p:spPr>
          <a:xfrm>
            <a:off x="9019781" y="-52200"/>
            <a:ext cx="3170431" cy="272454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A0F114D-2029-0620-CABC-6E873620F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782" y="4488723"/>
            <a:ext cx="357254" cy="47202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FF884F-E32C-F4F3-4626-89FF4125E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782" y="4964423"/>
            <a:ext cx="3172218" cy="188872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AD68364-C54D-B744-E0CA-7044AE799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9782" y="6374874"/>
            <a:ext cx="346148" cy="483126"/>
          </a:xfrm>
          <a:prstGeom prst="rect">
            <a:avLst/>
          </a:prstGeom>
        </p:spPr>
      </p:pic>
      <p:graphicFrame>
        <p:nvGraphicFramePr>
          <p:cNvPr id="18" name="Tabel 17">
            <a:extLst>
              <a:ext uri="{FF2B5EF4-FFF2-40B4-BE49-F238E27FC236}">
                <a16:creationId xmlns:a16="http://schemas.microsoft.com/office/drawing/2014/main" id="{2A9FB1D3-9A8D-17CB-69C8-F8BC51110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847346"/>
              </p:ext>
            </p:extLst>
          </p:nvPr>
        </p:nvGraphicFramePr>
        <p:xfrm>
          <a:off x="564159" y="1600904"/>
          <a:ext cx="7950583" cy="39654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55333">
                  <a:extLst>
                    <a:ext uri="{9D8B030D-6E8A-4147-A177-3AD203B41FA5}">
                      <a16:colId xmlns:a16="http://schemas.microsoft.com/office/drawing/2014/main" val="2497641738"/>
                    </a:ext>
                  </a:extLst>
                </a:gridCol>
                <a:gridCol w="2265250">
                  <a:extLst>
                    <a:ext uri="{9D8B030D-6E8A-4147-A177-3AD203B41FA5}">
                      <a16:colId xmlns:a16="http://schemas.microsoft.com/office/drawing/2014/main" val="227895406"/>
                    </a:ext>
                  </a:extLst>
                </a:gridCol>
                <a:gridCol w="1066000">
                  <a:extLst>
                    <a:ext uri="{9D8B030D-6E8A-4147-A177-3AD203B41FA5}">
                      <a16:colId xmlns:a16="http://schemas.microsoft.com/office/drawing/2014/main" val="3624851197"/>
                    </a:ext>
                  </a:extLst>
                </a:gridCol>
                <a:gridCol w="1066000">
                  <a:extLst>
                    <a:ext uri="{9D8B030D-6E8A-4147-A177-3AD203B41FA5}">
                      <a16:colId xmlns:a16="http://schemas.microsoft.com/office/drawing/2014/main" val="380797624"/>
                    </a:ext>
                  </a:extLst>
                </a:gridCol>
                <a:gridCol w="1066000">
                  <a:extLst>
                    <a:ext uri="{9D8B030D-6E8A-4147-A177-3AD203B41FA5}">
                      <a16:colId xmlns:a16="http://schemas.microsoft.com/office/drawing/2014/main" val="1487888867"/>
                    </a:ext>
                  </a:extLst>
                </a:gridCol>
                <a:gridCol w="1066000">
                  <a:extLst>
                    <a:ext uri="{9D8B030D-6E8A-4147-A177-3AD203B41FA5}">
                      <a16:colId xmlns:a16="http://schemas.microsoft.com/office/drawing/2014/main" val="3967084318"/>
                    </a:ext>
                  </a:extLst>
                </a:gridCol>
                <a:gridCol w="1066000">
                  <a:extLst>
                    <a:ext uri="{9D8B030D-6E8A-4147-A177-3AD203B41FA5}">
                      <a16:colId xmlns:a16="http://schemas.microsoft.com/office/drawing/2014/main" val="483647684"/>
                    </a:ext>
                  </a:extLst>
                </a:gridCol>
              </a:tblGrid>
              <a:tr h="330450"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Soort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Aantal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6992030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u="none" strike="noStrike" dirty="0">
                          <a:effectLst/>
                        </a:rPr>
                        <a:t>2023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u="none" strike="noStrike">
                          <a:effectLst/>
                        </a:rPr>
                        <a:t>2022</a:t>
                      </a:r>
                      <a:endParaRPr lang="nl-N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u="none" strike="noStrike">
                          <a:effectLst/>
                        </a:rPr>
                        <a:t>2021</a:t>
                      </a:r>
                      <a:endParaRPr lang="nl-NL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u="none" strike="noStrike" dirty="0">
                          <a:effectLst/>
                        </a:rPr>
                        <a:t>2020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b="1" u="none" strike="noStrike" dirty="0">
                          <a:effectLst/>
                        </a:rPr>
                        <a:t>Totaal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6604389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 dirty="0">
                          <a:effectLst/>
                        </a:rPr>
                        <a:t>1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klein koolwitje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1272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908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979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546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3705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5560441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bruin zandoogje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464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547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1308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714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3033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0258788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atalanta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590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324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653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66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1633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8353368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4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dagpauwoog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453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612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383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46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1494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0495924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groot koolwitje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614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415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237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128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1394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5085818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6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kleine vos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155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482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292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115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1044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2812981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7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klein geaderd witje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365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362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139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31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897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40381921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8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hooibeestje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222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132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287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195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836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51613535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>
                          <a:effectLst/>
                        </a:rPr>
                        <a:t>9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bont zandoogje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420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206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148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3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777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85388555"/>
                  </a:ext>
                </a:extLst>
              </a:tr>
              <a:tr h="330450"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u="none" strike="noStrike" dirty="0">
                          <a:effectLst/>
                        </a:rPr>
                        <a:t>10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2000" b="1" u="none" strike="noStrike" dirty="0">
                          <a:effectLst/>
                        </a:rPr>
                        <a:t>oranje zandoogje </a:t>
                      </a:r>
                      <a:endParaRPr lang="nl-N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>
                          <a:effectLst/>
                        </a:rPr>
                        <a:t>91</a:t>
                      </a:r>
                      <a:endParaRPr lang="nl-N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178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51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20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000" u="none" strike="noStrike" dirty="0">
                          <a:effectLst/>
                        </a:rPr>
                        <a:t>340</a:t>
                      </a:r>
                      <a:endParaRPr lang="nl-N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15276546"/>
                  </a:ext>
                </a:extLst>
              </a:tr>
            </a:tbl>
          </a:graphicData>
        </a:graphic>
      </p:graphicFrame>
      <p:pic>
        <p:nvPicPr>
          <p:cNvPr id="19" name="Afbeelding 18">
            <a:extLst>
              <a:ext uri="{FF2B5EF4-FFF2-40B4-BE49-F238E27FC236}">
                <a16:creationId xmlns:a16="http://schemas.microsoft.com/office/drawing/2014/main" id="{9246E2D3-B0D6-5656-068B-FB0AD7EB9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7993" y="2197028"/>
            <a:ext cx="364658" cy="4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573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291</Words>
  <Application>Microsoft Office PowerPoint</Application>
  <PresentationFormat>Breedbeeld</PresentationFormat>
  <Paragraphs>192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Kantoorthema</vt:lpstr>
      <vt:lpstr>Boeren Insecten Monitoring Agrarisch Gebied (BIMAG)</vt:lpstr>
      <vt:lpstr>PowerPoint-presentatie</vt:lpstr>
      <vt:lpstr>Data van (nacht)vlinders in agrarisch gebied</vt:lpstr>
      <vt:lpstr>LedEmmer</vt:lpstr>
      <vt:lpstr>PowerPoint-presentatie</vt:lpstr>
      <vt:lpstr>PowerPoint-presentatie</vt:lpstr>
      <vt:lpstr>PowerPoint-presentatie</vt:lpstr>
      <vt:lpstr>Top-10 nachtvlinders</vt:lpstr>
      <vt:lpstr>Top-10 dagvlinders</vt:lpstr>
      <vt:lpstr>PowerPoint-presentatie</vt:lpstr>
      <vt:lpstr>PowerPoint-presentatie</vt:lpstr>
      <vt:lpstr>PowerPoint-presentatie</vt:lpstr>
      <vt:lpstr>PowerPoint-presentatie</vt:lpstr>
      <vt:lpstr>Motivatie van de boeren?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Boeren Insecten Monitoring Agrarisch Gebied (BIMAG)</dc:title>
  <dc:creator>Rik Wever</dc:creator>
  <cp:lastModifiedBy>Rik Wever</cp:lastModifiedBy>
  <cp:revision>1</cp:revision>
  <dcterms:created xsi:type="dcterms:W3CDTF">2024-04-07T13:00:39Z</dcterms:created>
  <dcterms:modified xsi:type="dcterms:W3CDTF">2024-04-07T13:49:05Z</dcterms:modified>
</cp:coreProperties>
</file>